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67" r:id="rId7"/>
    <p:sldId id="269" r:id="rId8"/>
    <p:sldId id="266" r:id="rId9"/>
    <p:sldId id="265" r:id="rId10"/>
    <p:sldId id="264" r:id="rId11"/>
    <p:sldId id="263" r:id="rId12"/>
    <p:sldId id="270" r:id="rId13"/>
    <p:sldId id="271" r:id="rId14"/>
    <p:sldId id="272" r:id="rId15"/>
    <p:sldId id="273" r:id="rId16"/>
    <p:sldId id="276" r:id="rId17"/>
    <p:sldId id="274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7E2B"/>
    <a:srgbClr val="FF00FF"/>
    <a:srgbClr val="32C44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0">
                  <c:v>5189.098</c:v>
                </c:pt>
                <c:pt idx="1">
                  <c:v>5189.098</c:v>
                </c:pt>
                <c:pt idx="2">
                  <c:v>0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1"/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8741.4889999999959</c:v>
                </c:pt>
                <c:pt idx="1">
                  <c:v>8984.7279999999973</c:v>
                </c:pt>
                <c:pt idx="2">
                  <c:v>243.23899999999998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</c:v>
                </c:pt>
              </c:strCache>
            </c:strRef>
          </c:tx>
          <c:dPt>
            <c:idx val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 formatCode="0.00">
                  <c:v>485.94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Акциза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Лист1!$C$2:$C$9</c:f>
              <c:numCache>
                <c:formatCode>0.00</c:formatCode>
                <c:ptCount val="8"/>
                <c:pt idx="1">
                  <c:v>992.86799999999994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ЕСХН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Лист1!$D$2:$D$9</c:f>
              <c:numCache>
                <c:formatCode>General</c:formatCode>
                <c:ptCount val="8"/>
                <c:pt idx="2" formatCode="0.00">
                  <c:v>4.8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Земельный налог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Лист1!$E$2:$E$9</c:f>
              <c:numCache>
                <c:formatCode>General</c:formatCode>
                <c:ptCount val="8"/>
                <c:pt idx="3" formatCode="0.00">
                  <c:v>29.2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Лист1!$F$2:$F$9</c:f>
              <c:numCache>
                <c:formatCode>General</c:formatCode>
                <c:ptCount val="8"/>
                <c:pt idx="4" formatCode="0.00">
                  <c:v>9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Аренда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Лист1!$G$2:$G$9</c:f>
              <c:numCache>
                <c:formatCode>General</c:formatCode>
                <c:ptCount val="8"/>
                <c:pt idx="5" formatCode="0.00">
                  <c:v>160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Прочие поступления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Лист1!$H$2:$H$9</c:f>
              <c:numCache>
                <c:formatCode>General</c:formatCode>
                <c:ptCount val="8"/>
                <c:pt idx="6" formatCode="0.00">
                  <c:v>930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Безвозмездные поступлени</c:v>
                </c:pt>
              </c:strCache>
            </c:strRef>
          </c:tx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Лист1!$I$2:$I$9</c:f>
              <c:numCache>
                <c:formatCode>General</c:formatCode>
                <c:ptCount val="8"/>
                <c:pt idx="7" formatCode="0.00">
                  <c:v>6124.0940000000001</c:v>
                </c:pt>
              </c:numCache>
            </c:numRef>
          </c:val>
        </c:ser>
        <c:gapDepth val="23"/>
        <c:shape val="cylinder"/>
        <c:axId val="148057088"/>
        <c:axId val="148071168"/>
        <c:axId val="0"/>
      </c:bar3DChart>
      <c:catAx>
        <c:axId val="148057088"/>
        <c:scaling>
          <c:orientation val="minMax"/>
        </c:scaling>
        <c:axPos val="b"/>
        <c:numFmt formatCode="General" sourceLinked="1"/>
        <c:tickLblPos val="nextTo"/>
        <c:crossAx val="148071168"/>
        <c:crosses val="autoZero"/>
        <c:auto val="1"/>
        <c:lblAlgn val="ctr"/>
        <c:lblOffset val="100"/>
      </c:catAx>
      <c:valAx>
        <c:axId val="148071168"/>
        <c:scaling>
          <c:logBase val="2"/>
          <c:orientation val="minMax"/>
          <c:max val="100"/>
          <c:min val="1"/>
        </c:scaling>
        <c:axPos val="l"/>
        <c:majorGridlines/>
        <c:numFmt formatCode="General" sourceLinked="0"/>
        <c:majorTickMark val="none"/>
        <c:tickLblPos val="nextTo"/>
        <c:crossAx val="1480570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805462209369493"/>
          <c:y val="7.1955240267421269E-2"/>
          <c:w val="0.32146799420526445"/>
          <c:h val="0.92804475973257872"/>
        </c:manualLayout>
      </c:layout>
    </c:legend>
    <c:plotVisOnly val="1"/>
  </c:chart>
  <c:spPr>
    <a:solidFill>
      <a:schemeClr val="accent2">
        <a:lumMod val="60000"/>
        <a:lumOff val="40000"/>
      </a:schemeClr>
    </a:solidFill>
  </c:spPr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2"/>
          <c:dPt>
            <c:idx val="7"/>
            <c:explosion val="29"/>
          </c:dPt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Акциза</c:v>
                </c:pt>
                <c:pt idx="2">
                  <c:v>ЕСХН</c:v>
                </c:pt>
                <c:pt idx="3">
                  <c:v>Земельный налог</c:v>
                </c:pt>
                <c:pt idx="4">
                  <c:v>Государственная пошлина</c:v>
                </c:pt>
                <c:pt idx="5">
                  <c:v>Аренда</c:v>
                </c:pt>
                <c:pt idx="6">
                  <c:v>Прочие</c:v>
                </c:pt>
                <c:pt idx="7">
                  <c:v>Безвозмездные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 formatCode="0.00%">
                  <c:v>521.37300000000005</c:v>
                </c:pt>
                <c:pt idx="1">
                  <c:v>1009.1980000000001</c:v>
                </c:pt>
                <c:pt idx="2">
                  <c:v>8.4850000000000012</c:v>
                </c:pt>
                <c:pt idx="3">
                  <c:v>27.716999999999999</c:v>
                </c:pt>
                <c:pt idx="4">
                  <c:v>19.82</c:v>
                </c:pt>
                <c:pt idx="5">
                  <c:v>247.797</c:v>
                </c:pt>
                <c:pt idx="6">
                  <c:v>854.15199999999993</c:v>
                </c:pt>
                <c:pt idx="7">
                  <c:v>6129.6810000000014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3434169903649871"/>
          <c:y val="6.3689394896105549E-4"/>
          <c:w val="0.25918603335613072"/>
          <c:h val="0.96017257458155658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Дотация</c:v>
                </c:pt>
                <c:pt idx="1">
                  <c:v>Субсидии</c:v>
                </c:pt>
                <c:pt idx="2">
                  <c:v>Прочие поступления</c:v>
                </c:pt>
                <c:pt idx="3">
                  <c:v>Субвенция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4129.6810000000014</c:v>
                </c:pt>
                <c:pt idx="1">
                  <c:v>1492.6019999999999</c:v>
                </c:pt>
                <c:pt idx="2">
                  <c:v>2000</c:v>
                </c:pt>
                <c:pt idx="3">
                  <c:v>74.662999999999982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Дотация</c:v>
                </c:pt>
                <c:pt idx="1">
                  <c:v>Субсидии</c:v>
                </c:pt>
                <c:pt idx="2">
                  <c:v>Прочие поступления</c:v>
                </c:pt>
                <c:pt idx="3">
                  <c:v>Субвенция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Дотация</c:v>
                </c:pt>
                <c:pt idx="1">
                  <c:v>Субсидии</c:v>
                </c:pt>
                <c:pt idx="2">
                  <c:v>Прочие поступления</c:v>
                </c:pt>
                <c:pt idx="3">
                  <c:v>Субвенция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3804431782711988"/>
          <c:y val="0.22685442358256491"/>
          <c:w val="0.25775641330857418"/>
          <c:h val="0.72767609154538393"/>
        </c:manualLayout>
      </c:layout>
      <c:spPr>
        <a:solidFill>
          <a:schemeClr val="accent6">
            <a:lumMod val="60000"/>
            <a:lumOff val="40000"/>
          </a:schemeClr>
        </a:solidFill>
      </c:sp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1.9197552473205287E-2"/>
          <c:y val="0.10371508456104818"/>
          <c:w val="0.86400524934383216"/>
          <c:h val="0.883544922647545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Удельный вес, %</c:v>
                </c:pt>
              </c:strCache>
            </c:strRef>
          </c:tx>
          <c:explosion val="25"/>
          <c:cat>
            <c:strRef>
              <c:f>Лист1!$A$2:$A$12</c:f>
              <c:strCache>
                <c:ptCount val="11"/>
                <c:pt idx="0">
                  <c:v>0102</c:v>
                </c:pt>
                <c:pt idx="1">
                  <c:v>0104</c:v>
                </c:pt>
                <c:pt idx="2">
                  <c:v>0106</c:v>
                </c:pt>
                <c:pt idx="3">
                  <c:v>0111</c:v>
                </c:pt>
                <c:pt idx="4">
                  <c:v>0113</c:v>
                </c:pt>
                <c:pt idx="5">
                  <c:v>0203</c:v>
                </c:pt>
                <c:pt idx="6">
                  <c:v>0409</c:v>
                </c:pt>
                <c:pt idx="7">
                  <c:v>0412</c:v>
                </c:pt>
                <c:pt idx="8">
                  <c:v>0503</c:v>
                </c:pt>
                <c:pt idx="9">
                  <c:v>0505</c:v>
                </c:pt>
                <c:pt idx="10">
                  <c:v>0801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10.02</c:v>
                </c:pt>
                <c:pt idx="1">
                  <c:v>22.74</c:v>
                </c:pt>
                <c:pt idx="2">
                  <c:v>0.30000000000000004</c:v>
                </c:pt>
                <c:pt idx="3">
                  <c:v>0</c:v>
                </c:pt>
                <c:pt idx="4">
                  <c:v>2.3499999999999996</c:v>
                </c:pt>
                <c:pt idx="5">
                  <c:v>0.91</c:v>
                </c:pt>
                <c:pt idx="6">
                  <c:v>35.800000000000011</c:v>
                </c:pt>
                <c:pt idx="7">
                  <c:v>0</c:v>
                </c:pt>
                <c:pt idx="8">
                  <c:v>9.17</c:v>
                </c:pt>
                <c:pt idx="9">
                  <c:v>18.55</c:v>
                </c:pt>
                <c:pt idx="10">
                  <c:v>0.15000000000000002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8639574638457375"/>
          <c:y val="4.6532050057700863E-2"/>
          <c:w val="0.10362108612669872"/>
          <c:h val="0.9384416515125009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8.1165155823527124E-2"/>
          <c:y val="0.16649068182631313"/>
          <c:w val="0.71623635912326056"/>
          <c:h val="0.7310901425265368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Удельный вес, %</c:v>
                </c:pt>
              </c:strCache>
            </c:strRef>
          </c:tx>
          <c:explosion val="25"/>
          <c:cat>
            <c:strRef>
              <c:f>Лист1!$A$2:$A$6</c:f>
              <c:strCache>
                <c:ptCount val="5"/>
                <c:pt idx="0">
                  <c:v>Функционирование рганов местного самоуправления</c:v>
                </c:pt>
                <c:pt idx="1">
                  <c:v>Дорожная деятельность</c:v>
                </c:pt>
                <c:pt idx="2">
                  <c:v>Газификация</c:v>
                </c:pt>
                <c:pt idx="3">
                  <c:v>Развитие ЖКХ</c:v>
                </c:pt>
                <c:pt idx="4">
                  <c:v>МКУ "Благоустройство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99</c:v>
                </c:pt>
                <c:pt idx="1">
                  <c:v>100</c:v>
                </c:pt>
                <c:pt idx="2">
                  <c:v>0</c:v>
                </c:pt>
                <c:pt idx="3">
                  <c:v>99.9</c:v>
                </c:pt>
                <c:pt idx="4">
                  <c:v>99.9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9383143088564712"/>
          <c:y val="6.3329162720896975E-2"/>
          <c:w val="0.19618546657209032"/>
          <c:h val="0.93667075712126269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0.37963</cdr:x>
      <cdr:y>0.14129</cdr:y>
    </cdr:from>
    <cdr:to>
      <cdr:x>0.50957</cdr:x>
      <cdr:y>0.22989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52328" y="576064"/>
          <a:ext cx="1010492" cy="3611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107,29 %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0.48148</cdr:x>
      <cdr:y>0.15896</cdr:y>
    </cdr:from>
    <cdr:to>
      <cdr:x>0.61142</cdr:x>
      <cdr:y>0.22983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44416" y="648072"/>
          <a:ext cx="1010493" cy="2889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101,64 %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0.80324</cdr:x>
      <cdr:y>0.69102</cdr:y>
    </cdr:from>
    <cdr:to>
      <cdr:x>0.95324</cdr:x>
      <cdr:y>0.91602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896544" y="280831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0.58333</cdr:x>
      <cdr:y>0.26493</cdr:y>
    </cdr:from>
    <cdr:to>
      <cdr:x>0.67679</cdr:x>
      <cdr:y>0.31254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536504" y="1080120"/>
          <a:ext cx="726810" cy="1941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154,87 %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0.58333</cdr:x>
      <cdr:y>0.35323</cdr:y>
    </cdr:from>
    <cdr:to>
      <cdr:x>0.67593</cdr:x>
      <cdr:y>0.44154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536504" y="1440160"/>
          <a:ext cx="72008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91,84 %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0.14815</cdr:x>
      <cdr:y>0.33557</cdr:y>
    </cdr:from>
    <cdr:to>
      <cdr:x>0.26852</cdr:x>
      <cdr:y>0.4592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152128" y="1368152"/>
          <a:ext cx="93610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100 %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0.28738</cdr:x>
      <cdr:y>0.57087</cdr:y>
    </cdr:from>
    <cdr:to>
      <cdr:x>0.44094</cdr:x>
      <cdr:y>0.65947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51856" y="2320032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35,8 %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0.01569</cdr:x>
      <cdr:y>0.55316</cdr:y>
    </cdr:from>
    <cdr:to>
      <cdr:x>0.07476</cdr:x>
      <cdr:y>0.64175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5672" y="2248024"/>
          <a:ext cx="36004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0.26375</cdr:x>
      <cdr:y>0.23422</cdr:y>
    </cdr:from>
    <cdr:to>
      <cdr:x>0.37006</cdr:x>
      <cdr:y>0.32281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07840" y="951880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0.26375</cdr:x>
      <cdr:y>0.28794</cdr:y>
    </cdr:from>
    <cdr:to>
      <cdr:x>0.37006</cdr:x>
      <cdr:y>0.35915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07840" y="1455936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18,55 %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0.47638</cdr:x>
      <cdr:y>0.2737</cdr:y>
    </cdr:from>
    <cdr:to>
      <cdr:x>0.5945</cdr:x>
      <cdr:y>0.33067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903984" y="1383928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/>
            <a:t>10,02 %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0.64175</cdr:x>
      <cdr:y>0.35915</cdr:y>
    </cdr:from>
    <cdr:to>
      <cdr:x>0.77168</cdr:x>
      <cdr:y>0.43035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912096" y="1815976"/>
          <a:ext cx="79208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22,74 %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0.07476</cdr:x>
      <cdr:y>0.40187</cdr:y>
    </cdr:from>
    <cdr:to>
      <cdr:x>0.19288</cdr:x>
      <cdr:y>0.4446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455712" y="2032000"/>
          <a:ext cx="72008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9,17 %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0.0566</cdr:x>
      <cdr:y>0.23432</cdr:y>
    </cdr:from>
    <cdr:to>
      <cdr:x>0.12748</cdr:x>
      <cdr:y>0.30552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32048" y="1167904"/>
          <a:ext cx="540971" cy="3549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0 %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0.09434</cdr:x>
      <cdr:y>0.2921</cdr:y>
    </cdr:from>
    <cdr:to>
      <cdr:x>0.1534</cdr:x>
      <cdr:y>0.32059</cdr:y>
    </cdr:to>
    <cdr:sp macro="" textlink="">
      <cdr:nvSpPr>
        <cdr:cNvPr id="13" name="Прямая соединительная линия 12"/>
        <cdr:cNvSpPr/>
      </cdr:nvSpPr>
      <cdr:spPr>
        <a:xfrm xmlns:a="http://schemas.openxmlformats.org/drawingml/2006/main">
          <a:off x="720080" y="1455936"/>
          <a:ext cx="450809" cy="141965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0.74528</cdr:x>
      <cdr:y>0.63883</cdr:y>
    </cdr:from>
    <cdr:to>
      <cdr:x>0.74528</cdr:x>
      <cdr:y>0.767</cdr:y>
    </cdr:to>
    <cdr:sp macro="" textlink="">
      <cdr:nvSpPr>
        <cdr:cNvPr id="15" name="Прямая соединительная линия 14"/>
        <cdr:cNvSpPr/>
      </cdr:nvSpPr>
      <cdr:spPr>
        <a:xfrm xmlns:a="http://schemas.openxmlformats.org/drawingml/2006/main">
          <a:off x="5688632" y="3184128"/>
          <a:ext cx="0" cy="63884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0.69811</cdr:x>
      <cdr:y>0.7544</cdr:y>
    </cdr:from>
    <cdr:to>
      <cdr:x>0.81624</cdr:x>
      <cdr:y>0.81137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5328592" y="3760192"/>
          <a:ext cx="901618" cy="2839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0,91 %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0.82075</cdr:x>
      <cdr:y>0.60993</cdr:y>
    </cdr:from>
    <cdr:to>
      <cdr:x>0.82075</cdr:x>
      <cdr:y>0.7381</cdr:y>
    </cdr:to>
    <cdr:sp macro="" textlink="">
      <cdr:nvSpPr>
        <cdr:cNvPr id="18" name="Прямая соединительная линия 17"/>
        <cdr:cNvSpPr/>
      </cdr:nvSpPr>
      <cdr:spPr>
        <a:xfrm xmlns:a="http://schemas.openxmlformats.org/drawingml/2006/main">
          <a:off x="6264696" y="3040112"/>
          <a:ext cx="0" cy="63884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0.75987</cdr:x>
      <cdr:y>0.74366</cdr:y>
    </cdr:from>
    <cdr:to>
      <cdr:x>0.85437</cdr:x>
      <cdr:y>0.80062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632176" y="3760192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2,35 %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0.85849</cdr:x>
      <cdr:y>0.59549</cdr:y>
    </cdr:from>
    <cdr:to>
      <cdr:x>0.85849</cdr:x>
      <cdr:y>0.76885</cdr:y>
    </cdr:to>
    <cdr:sp macro="" textlink="">
      <cdr:nvSpPr>
        <cdr:cNvPr id="21" name="Прямая соединительная линия 20"/>
        <cdr:cNvSpPr/>
      </cdr:nvSpPr>
      <cdr:spPr>
        <a:xfrm xmlns:a="http://schemas.openxmlformats.org/drawingml/2006/main">
          <a:off x="6552728" y="2968104"/>
          <a:ext cx="0" cy="86409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0.83019</cdr:x>
      <cdr:y>0.7544</cdr:y>
    </cdr:from>
    <cdr:to>
      <cdr:x>0.89623</cdr:x>
      <cdr:y>0.81219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6336704" y="3760192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0,3 %</a:t>
          </a:r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0.28738</cdr:x>
      <cdr:y>0.57087</cdr:y>
    </cdr:from>
    <cdr:to>
      <cdr:x>0.44094</cdr:x>
      <cdr:y>0.65947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51856" y="2320032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99,9 %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0.01569</cdr:x>
      <cdr:y>0.55316</cdr:y>
    </cdr:from>
    <cdr:to>
      <cdr:x>0.07476</cdr:x>
      <cdr:y>0.64175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5672" y="2248024"/>
          <a:ext cx="36004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0.26375</cdr:x>
      <cdr:y>0.23422</cdr:y>
    </cdr:from>
    <cdr:to>
      <cdr:x>0.37006</cdr:x>
      <cdr:y>0.32281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07840" y="951880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0.26375</cdr:x>
      <cdr:y>0.28794</cdr:y>
    </cdr:from>
    <cdr:to>
      <cdr:x>0.37006</cdr:x>
      <cdr:y>0.35915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07840" y="1455936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/>
            <a:t>99,9</a:t>
          </a:r>
          <a:r>
            <a:rPr lang="ru-RU" sz="1100" dirty="0" smtClean="0"/>
            <a:t>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0.49573</cdr:x>
      <cdr:y>0.26866</cdr:y>
    </cdr:from>
    <cdr:to>
      <cdr:x>0.61385</cdr:x>
      <cdr:y>0.32563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176464" y="1296144"/>
          <a:ext cx="995153" cy="2748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/>
            <a:t> 99,9 %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0.55556</cdr:x>
      <cdr:y>0.52239</cdr:y>
    </cdr:from>
    <cdr:to>
      <cdr:x>0.64103</cdr:x>
      <cdr:y>0.61194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4680520" y="2520280"/>
          <a:ext cx="72008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100 %</a:t>
          </a:r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1CDA9-2D09-450D-B6C0-4480950F4302}" type="datetimeFigureOut">
              <a:rPr lang="ru-RU" smtClean="0"/>
              <a:pPr/>
              <a:t>31.07.2018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5986D-46E1-4428-8BFD-48BCEB54BD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БЮДЖЕТ ДЛЯ ГРАЖАН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ОТЧЕТ ОБ ИСПОЛНЕНИИ БЮДЖЕТА ОКУНЁВСКОГО СЕЛЬСКОГО ПОСЕЛЕНИЯ ЧЕРНОМОРСКОГО РАЙОНА РЕСПУБЛИКИ КРЫМ</a:t>
            </a:r>
          </a:p>
          <a:p>
            <a:endParaRPr lang="ru-RU" dirty="0"/>
          </a:p>
        </p:txBody>
      </p:sp>
      <p:pic>
        <p:nvPicPr>
          <p:cNvPr id="5" name="Содержимое 6" descr="BIG.jpg"/>
          <p:cNvPicPr>
            <a:picLocks noChangeAspect="1"/>
          </p:cNvPicPr>
          <p:nvPr/>
        </p:nvPicPr>
        <p:blipFill>
          <a:blip r:embed="rId2" cstate="print">
            <a:lum bright="17000"/>
          </a:blip>
          <a:stretch>
            <a:fillRect/>
          </a:stretch>
        </p:blipFill>
        <p:spPr>
          <a:xfrm>
            <a:off x="0" y="0"/>
            <a:ext cx="9151904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5616" y="1268760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4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2852936"/>
            <a:ext cx="78488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ОТЧЕТ ОБ ИСПОЛНЕНИИ БЮДЖЕТА ОКУНЁВСКОГО СЕЛЬСКОГО ПОСЕЛЕНИЯ ЧЕРНОМОРСКОГО РАЙОНА РЕСПУБЛИКИ КРЫМ ЗА 2017 ГОД</a:t>
            </a:r>
            <a:endParaRPr lang="ru-RU" sz="2800" b="1" i="1" dirty="0">
              <a:solidFill>
                <a:srgbClr val="0070C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7000"/>
          </a:blip>
          <a:stretch>
            <a:fillRect/>
          </a:stretch>
        </p:blipFill>
        <p:spPr>
          <a:xfrm>
            <a:off x="0" y="0"/>
            <a:ext cx="9151904" cy="6858000"/>
          </a:xfrm>
        </p:spPr>
      </p:pic>
      <p:sp>
        <p:nvSpPr>
          <p:cNvPr id="5" name="TextBox 4"/>
          <p:cNvSpPr txBox="1"/>
          <p:nvPr/>
        </p:nvSpPr>
        <p:spPr>
          <a:xfrm>
            <a:off x="827584" y="692696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 descr="бухгалте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5" y="404664"/>
            <a:ext cx="3816425" cy="25922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48064" y="47667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9" name="Рисунок 8" descr="v-lenskom-rayone-buhgalter-shkolyi-vyipisala-sebe-chuzhuyu-premiy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425388"/>
            <a:ext cx="3682751" cy="25715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3608" y="3573016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619672" y="2348880"/>
          <a:ext cx="6048672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95536" y="5805264"/>
            <a:ext cx="8496944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РАСПРЕДЕЛЕНИЕ БЕЗВОЗМЕЗДНЫХ ПОСТУПЛЕНИЙ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904" y="0"/>
            <a:ext cx="9151904" cy="6858000"/>
          </a:xfrm>
        </p:spPr>
      </p:pic>
      <p:sp>
        <p:nvSpPr>
          <p:cNvPr id="5" name="Овал 4"/>
          <p:cNvSpPr/>
          <p:nvPr/>
        </p:nvSpPr>
        <p:spPr>
          <a:xfrm>
            <a:off x="1115616" y="404664"/>
            <a:ext cx="7272808" cy="151216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619672" y="764704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3. РАСХОДЫ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Рисунок 8" descr="522383980-612x6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132856"/>
            <a:ext cx="3790610" cy="3240360"/>
          </a:xfrm>
          <a:prstGeom prst="rect">
            <a:avLst/>
          </a:prstGeom>
        </p:spPr>
      </p:pic>
      <p:pic>
        <p:nvPicPr>
          <p:cNvPr id="11" name="Рисунок 10" descr="slushaem_byudzhe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429000"/>
            <a:ext cx="4119340" cy="302433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904" y="0"/>
            <a:ext cx="9151904" cy="6858000"/>
          </a:xfrm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67545" y="332660"/>
          <a:ext cx="8136905" cy="6120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381"/>
                <a:gridCol w="1627381"/>
                <a:gridCol w="1627381"/>
                <a:gridCol w="1627381"/>
                <a:gridCol w="1627381"/>
              </a:tblGrid>
              <a:tr h="510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95534" y="332655"/>
          <a:ext cx="8208916" cy="6246187"/>
        </p:xfrm>
        <a:graphic>
          <a:graphicData uri="http://schemas.openxmlformats.org/drawingml/2006/table">
            <a:tbl>
              <a:tblPr/>
              <a:tblGrid>
                <a:gridCol w="1641612"/>
                <a:gridCol w="1641612"/>
                <a:gridCol w="1641612"/>
                <a:gridCol w="1641612"/>
                <a:gridCol w="1642468"/>
              </a:tblGrid>
              <a:tr h="390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Раздел, подраздел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Наименование показателя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План, тыс. руб.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Факт, тыс. руб.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Процент исполнения, %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0102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Глава муниципального образования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697,206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695,998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99,83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0104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Обеспечение администрации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1597,093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1758,834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98,86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0106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Передача полномочий КСО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20,716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20,716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0111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Резервный фонд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10,00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0,00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0,00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0113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163,914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163,416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99,70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0203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Первичный воинский учет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73,861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63,103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85,43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0409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Дорожная хозяйство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2485,470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2485,412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99,99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0412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Другие вопросы в области национальной экономики (газификация)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2000,00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2000,00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0503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Благоустройство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637,365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636,917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99,93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0505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Другие вопросы в области ЖКХ (МКУ «Благоустройство)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1288,395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1287,895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99,96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0801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Передача полномочий (культура)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10,707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10,707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</a:p>
                  </a:txBody>
                  <a:tcPr marL="46635" marR="466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7000"/>
          </a:blip>
          <a:stretch>
            <a:fillRect/>
          </a:stretch>
        </p:blipFill>
        <p:spPr>
          <a:xfrm>
            <a:off x="-7904" y="0"/>
            <a:ext cx="9151904" cy="6858000"/>
          </a:xfrm>
        </p:spPr>
      </p:pic>
      <p:sp>
        <p:nvSpPr>
          <p:cNvPr id="6" name="TextBox 5"/>
          <p:cNvSpPr txBox="1"/>
          <p:nvPr/>
        </p:nvSpPr>
        <p:spPr>
          <a:xfrm>
            <a:off x="827584" y="620688"/>
            <a:ext cx="7344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207E2B"/>
                </a:solidFill>
                <a:latin typeface="Times New Roman" pitchFamily="18" charset="0"/>
                <a:cs typeface="Times New Roman" pitchFamily="18" charset="0"/>
              </a:rPr>
              <a:t>ИСПОЛНЕНИЕ РАСХОДОВ ПО РАЗДЕЛАМ</a:t>
            </a:r>
            <a:endParaRPr lang="ru-RU" sz="2400" b="1" i="1" dirty="0">
              <a:solidFill>
                <a:srgbClr val="207E2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683568" y="1397000"/>
          <a:ext cx="7632848" cy="4984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904" y="0"/>
            <a:ext cx="9151904" cy="6858000"/>
          </a:xfrm>
        </p:spPr>
      </p:pic>
      <p:sp>
        <p:nvSpPr>
          <p:cNvPr id="4" name="TextBox 3"/>
          <p:cNvSpPr txBox="1"/>
          <p:nvPr/>
        </p:nvSpPr>
        <p:spPr>
          <a:xfrm>
            <a:off x="1043608" y="548680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МУНИЦИПАЛЬНЫЕ ПРОГРАММЫ АДМИНИСТРАЦИИ ОКУНЁВСКОГО СЕЛЬСКОГО ПОСЕЛЕНИЯ ЧЕРНОМОРСКОГО РАЙОНА РЕСПУБЛИКИ КРЫМ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611560" y="1988840"/>
            <a:ext cx="720080" cy="50405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75656" y="1988840"/>
            <a:ext cx="6840760" cy="923330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Муниципальная программа "Функционирование органов местного самоуправления Окунёвского сельского поселения Черноморского района республики Крым 2017 год"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539552" y="3789040"/>
            <a:ext cx="792088" cy="50405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475656" y="3429000"/>
            <a:ext cx="6840760" cy="1200329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Муниципальная программа " Содержание, обустройство и ремонт автомобильных дорог общего пользования местного значения, находящихся в границах населенных пунктов Окунёвского сельского поселения Черноморского района Республики Крым"</a:t>
            </a:r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539552" y="5445224"/>
            <a:ext cx="792088" cy="50405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547664" y="5229200"/>
            <a:ext cx="6768752" cy="923330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Муниципальная программа "Газификация села Красносельское Окунёвского сельского поселения Черноморского района Республики Крым на 2017-2020 годы"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904" y="0"/>
            <a:ext cx="9151904" cy="6858000"/>
          </a:xfrm>
        </p:spPr>
      </p:pic>
      <p:sp>
        <p:nvSpPr>
          <p:cNvPr id="4" name="Стрелка вправо 3"/>
          <p:cNvSpPr/>
          <p:nvPr/>
        </p:nvSpPr>
        <p:spPr>
          <a:xfrm>
            <a:off x="539552" y="692696"/>
            <a:ext cx="1008112" cy="57606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907704" y="476672"/>
            <a:ext cx="6696744" cy="1200329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Муниципальная программа "Развитие жилищно-коммунального хозяйства, благоустройство территорий муниципального образования Окуневское сельское поселение Черноморского района Республики Крым на 2017 год"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467544" y="2636912"/>
            <a:ext cx="1080120" cy="648072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907704" y="2492896"/>
            <a:ext cx="6696744" cy="1200329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Муниципальная программа "Обеспечение деятельности МКУ муниципального образования Окунёвское сельское поселение Черноморского района Республики Крым "Благоустройство" на 2017 год"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7000"/>
          </a:blip>
          <a:stretch>
            <a:fillRect/>
          </a:stretch>
        </p:blipFill>
        <p:spPr>
          <a:xfrm>
            <a:off x="-7904" y="0"/>
            <a:ext cx="9151904" cy="6858000"/>
          </a:xfrm>
        </p:spPr>
      </p:pic>
      <p:sp>
        <p:nvSpPr>
          <p:cNvPr id="6" name="TextBox 5"/>
          <p:cNvSpPr txBox="1"/>
          <p:nvPr/>
        </p:nvSpPr>
        <p:spPr>
          <a:xfrm>
            <a:off x="827584" y="620688"/>
            <a:ext cx="7344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207E2B"/>
                </a:solidFill>
                <a:latin typeface="Times New Roman" pitchFamily="18" charset="0"/>
                <a:cs typeface="Times New Roman" pitchFamily="18" charset="0"/>
              </a:rPr>
              <a:t>ИСПОЛНЕНИЕ РАСХОДОВ ПО МУНИЦИПАЛЬНЫМ ПРОГРАММАМ</a:t>
            </a:r>
            <a:endParaRPr lang="ru-RU" sz="2400" b="1" i="1" dirty="0">
              <a:solidFill>
                <a:srgbClr val="207E2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323528" y="1340768"/>
          <a:ext cx="842493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904" y="0"/>
            <a:ext cx="9151904" cy="6858000"/>
          </a:xfrm>
        </p:spPr>
      </p:pic>
      <p:sp>
        <p:nvSpPr>
          <p:cNvPr id="11" name="Скругленный прямоугольник 10"/>
          <p:cNvSpPr/>
          <p:nvPr/>
        </p:nvSpPr>
        <p:spPr>
          <a:xfrm>
            <a:off x="251520" y="188640"/>
            <a:ext cx="8496944" cy="648072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3568" y="404664"/>
            <a:ext cx="770485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Подводя итоги выступления, я хочу сказать, что на сегодняшний день совместными усилиями сделано немало для развития поселения. Хочется искренне поблагодарить депутатов, Совет ветеранов и активистов Окунёвского сельского поселения за понимание и поддержку при решении многих вопросов местного значения. И что бы там не говорили о местном самоуправлении, как бы его не критиковали, нельзя отрицать того, что за короткий промежуток времени, благодаря деятельности органов местного самоуправления произошло немало положительных изменений. А те проблемы и пробелы, которые существуют сейчас и появятся в будущем будут обязательно решаться. Нужно только понимать, что все проблемы, накопившиеся за долгие годы, сразу решить невозможно. Есть вопросы, которые можно решить сегодня и сейчас, а есть вопросы, которые требуют долговременной перспективы, но работа администрации и всех тех, кто работает в поселении будет направлена на решение одной задачи - сделать сельское поселение лучшим. Мне хочется, чтобы все проживающие на территории поселения понимали, что все зависит только от нас самих и если каждый сделает что-то в интересах муниципального образования, внесет свой посильный вклад в развитие поселения - всем нам станет жить лучше и комфортнее. Убежден, что совместно мы сможем решить все нерешенные проблемы и реализуем все намеченные планы.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904" y="0"/>
            <a:ext cx="9151904" cy="6858000"/>
          </a:xfrm>
        </p:spPr>
      </p:pic>
      <p:sp>
        <p:nvSpPr>
          <p:cNvPr id="4" name="Овал 3"/>
          <p:cNvSpPr/>
          <p:nvPr/>
        </p:nvSpPr>
        <p:spPr>
          <a:xfrm>
            <a:off x="2735288" y="0"/>
            <a:ext cx="6408712" cy="403244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07296" y="1484784"/>
            <a:ext cx="633670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r>
              <a:rPr lang="ru-RU" sz="2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С уважением, глава администрации!</a:t>
            </a:r>
            <a:endParaRPr lang="ru-RU" sz="2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ello_html_m3863f54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43940"/>
            <a:ext cx="3707904" cy="3114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7000"/>
          </a:blip>
          <a:stretch>
            <a:fillRect/>
          </a:stretch>
        </p:blipFill>
        <p:spPr>
          <a:xfrm>
            <a:off x="0" y="0"/>
            <a:ext cx="9151904" cy="6858000"/>
          </a:xfrm>
        </p:spPr>
      </p:pic>
      <p:sp>
        <p:nvSpPr>
          <p:cNvPr id="8" name="TextBox 7"/>
          <p:cNvSpPr txBox="1"/>
          <p:nvPr/>
        </p:nvSpPr>
        <p:spPr>
          <a:xfrm>
            <a:off x="971600" y="836712"/>
            <a:ext cx="74168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Уважаемые жители Окунёвского сельского поселения Черноморского района Республики Крым!</a:t>
            </a:r>
          </a:p>
          <a:p>
            <a:pPr algn="ctr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Администрация Окунёвского сельского поселения предоставляет Вашему вниманию Отчет об исполнении бюджета Окунёвского сельского поселения Черноморского района Республики Крым за период 2017 год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Надеемся, что предоставление бюджета и бюджетного процесса в понятной для жителей форма повысит уровень общественного участия граждан в бюджетном процессе Окунёвского сельского поселения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s://versiya.info/uploads/posts/2017-05/1494314177_475768870f4ccf364a4234f35771f8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933056"/>
            <a:ext cx="3600400" cy="250587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39552" y="5373216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 уважением,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глава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администрации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Окунёвского сельского поселения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7000"/>
          </a:blip>
          <a:stretch>
            <a:fillRect/>
          </a:stretch>
        </p:blipFill>
        <p:spPr>
          <a:xfrm>
            <a:off x="0" y="0"/>
            <a:ext cx="9151904" cy="6858000"/>
          </a:xfrm>
        </p:spPr>
      </p:pic>
      <p:sp>
        <p:nvSpPr>
          <p:cNvPr id="4" name="TextBox 3"/>
          <p:cNvSpPr txBox="1"/>
          <p:nvPr/>
        </p:nvSpPr>
        <p:spPr>
          <a:xfrm>
            <a:off x="755576" y="1196752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Бюджет Окунёвского сельского поселения Черноморского района Республики Крым утвержден решением 38 заседания Окунёвского сельского совета Черноморского района Республики Крым № 303 от 30 декабря 2016 года.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Общий объем доходов в сумме		 5 189,098 тыс. руб.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Общий объем расходов 			5 189,098 тыс. руб.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Дефицит бюджета составляет 		0,000 тыс. руб.</a:t>
            </a:r>
          </a:p>
          <a:p>
            <a:endParaRPr lang="ru-RU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691680" y="3789040"/>
          <a:ext cx="5760640" cy="2680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051720" y="548680"/>
            <a:ext cx="4464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 НА 31.12.2017 год</a:t>
            </a:r>
            <a:endParaRPr lang="ru-RU" sz="2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7000"/>
          </a:blip>
          <a:stretch>
            <a:fillRect/>
          </a:stretch>
        </p:blipFill>
        <p:spPr>
          <a:xfrm>
            <a:off x="0" y="0"/>
            <a:ext cx="9151904" cy="6858000"/>
          </a:xfrm>
        </p:spPr>
      </p:pic>
      <p:sp>
        <p:nvSpPr>
          <p:cNvPr id="4" name="TextBox 3"/>
          <p:cNvSpPr txBox="1"/>
          <p:nvPr/>
        </p:nvSpPr>
        <p:spPr>
          <a:xfrm>
            <a:off x="611560" y="1268760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Внесение изменений в решение о бюджете Окунёвского сельского поселения в течении года вносились 5 (пять) раз.</a:t>
            </a:r>
          </a:p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конец года утвержденные суммы составляли</a:t>
            </a:r>
          </a:p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Общий объем доходов 8 741,489 тыс. руб.</a:t>
            </a:r>
          </a:p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Общий объем расходов 8 984,728</a:t>
            </a:r>
          </a:p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Дефицит бюджета составляет243,239 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979712" y="3717032"/>
          <a:ext cx="5976664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67744" y="476672"/>
            <a:ext cx="46085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 НА 31.12.2017 год</a:t>
            </a:r>
            <a:endParaRPr lang="ru-RU" sz="2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7000"/>
          </a:blip>
          <a:stretch>
            <a:fillRect/>
          </a:stretch>
        </p:blipFill>
        <p:spPr>
          <a:xfrm>
            <a:off x="0" y="0"/>
            <a:ext cx="9151904" cy="6858000"/>
          </a:xfrm>
        </p:spPr>
      </p:pic>
      <p:sp>
        <p:nvSpPr>
          <p:cNvPr id="4" name="TextBox 3"/>
          <p:cNvSpPr txBox="1"/>
          <p:nvPr/>
        </p:nvSpPr>
        <p:spPr>
          <a:xfrm>
            <a:off x="1259632" y="692696"/>
            <a:ext cx="70567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207E2B"/>
                </a:solidFill>
                <a:latin typeface="Times New Roman" pitchFamily="18" charset="0"/>
                <a:cs typeface="Times New Roman" pitchFamily="18" charset="0"/>
              </a:rPr>
              <a:t>ИПОЛНЕНИЕ НА 31.12.2017 год</a:t>
            </a:r>
            <a:endParaRPr lang="ru-RU" sz="2600" b="1" dirty="0">
              <a:solidFill>
                <a:srgbClr val="207E2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484785"/>
            <a:ext cx="86409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состоянию на 31.12.2017 год исполнение бюджета составляет: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доходам в сумме 8 812,639 тыс. руб., или 100,81 % от плановых значений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расходам в сумме 6943,000 тыс. руб., или 77,28 % от плановых значений.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Процент исполнения по расходам осуществлен не в полном размере (менее 75 %)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Денежные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средства имеют целевое назначение и направлены на разработку проектно-сметной документации на строительство уличных газовых разводящих сетей с. Красносельское Окунёвского сельского поселения в рамках муниципальной программы "Газификация села Красносельское Окунёвского сельского поселения Черноморского района Республики Крым на 2017-2020 годы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8" name="Рисунок 7" descr="вес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725503"/>
            <a:ext cx="2736304" cy="181964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08104" y="522920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1" name="Рисунок 10" descr="балан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4725144"/>
            <a:ext cx="2987566" cy="18722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7000"/>
          </a:blip>
          <a:stretch>
            <a:fillRect/>
          </a:stretch>
        </p:blipFill>
        <p:spPr>
          <a:xfrm>
            <a:off x="0" y="0"/>
            <a:ext cx="9151904" cy="6858000"/>
          </a:xfrm>
        </p:spPr>
      </p:pic>
      <p:sp>
        <p:nvSpPr>
          <p:cNvPr id="4" name="TextBox 3"/>
          <p:cNvSpPr txBox="1"/>
          <p:nvPr/>
        </p:nvSpPr>
        <p:spPr>
          <a:xfrm>
            <a:off x="467544" y="404664"/>
            <a:ext cx="828092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НАЛОГОВЫЕ И НЕНАЛОГОВЫЕ ДОХОДЫ: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Налог на доходы физических лиц с доходов, источником которых является налоговый агент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Акцизы по подакцизным товарам (продукции), производимым на территории РФ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Единый сельскохозяйственный налог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Земельный налог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Государственная пошлина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Доходы, получаемые в виде арендной либо иной платы за передачу в возмездное пользование государственного и муниципального имущества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Прочие неналоговые доходы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 от других бюджетов бюджетной системы российской федерации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рука дающая деньг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4293096"/>
            <a:ext cx="3350467" cy="2232248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1475656" y="4797152"/>
            <a:ext cx="2160240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1904" cy="6858000"/>
          </a:xfrm>
        </p:spPr>
      </p:pic>
      <p:sp>
        <p:nvSpPr>
          <p:cNvPr id="4" name="TextBox 3"/>
          <p:cNvSpPr txBox="1"/>
          <p:nvPr/>
        </p:nvSpPr>
        <p:spPr>
          <a:xfrm>
            <a:off x="683568" y="692696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РАСПРЕДЕЛЕНИЕ ДОХОДОВ БЮДЖЕТА В ПРОЦЕНТНОМ СООТНОШЕНИИ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331640" y="1700808"/>
          <a:ext cx="727280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7000"/>
          </a:blip>
          <a:stretch>
            <a:fillRect/>
          </a:stretch>
        </p:blipFill>
        <p:spPr>
          <a:xfrm>
            <a:off x="0" y="0"/>
            <a:ext cx="9151904" cy="6858000"/>
          </a:xfrm>
        </p:spPr>
      </p:pic>
      <p:sp>
        <p:nvSpPr>
          <p:cNvPr id="4" name="TextBox 3"/>
          <p:cNvSpPr txBox="1"/>
          <p:nvPr/>
        </p:nvSpPr>
        <p:spPr>
          <a:xfrm>
            <a:off x="467544" y="692696"/>
            <a:ext cx="842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АНАЛИЗ ИСПОЛНЕНИЯ ПЛАНА ПО ДОХОДАМ В БЮДЖЕТ ОКУНЁВСКОГО СЕЛЬСКОГО ПОСЕЛЕНИЯ</a:t>
            </a: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827584" y="2276872"/>
          <a:ext cx="7776864" cy="4077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BI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7000"/>
          </a:blip>
          <a:stretch>
            <a:fillRect/>
          </a:stretch>
        </p:blipFill>
        <p:spPr>
          <a:xfrm>
            <a:off x="0" y="0"/>
            <a:ext cx="9151904" cy="6858000"/>
          </a:xfrm>
        </p:spPr>
      </p:pic>
      <p:sp>
        <p:nvSpPr>
          <p:cNvPr id="8" name="TextBox 7"/>
          <p:cNvSpPr txBox="1"/>
          <p:nvPr/>
        </p:nvSpPr>
        <p:spPr>
          <a:xfrm>
            <a:off x="1115616" y="692696"/>
            <a:ext cx="6984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2. БЕЗВОЗМЕЗДНЫЕ ПОСТУПЛЕНИЯ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7584" y="2708920"/>
            <a:ext cx="7560840" cy="31957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2852936"/>
            <a:ext cx="70567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Доходы бюджета Окунёвского сельского поселения Черноморского района от безвозмездных поступлений состоят из: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Дотации на выравнивание бюджетной обеспеченности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Дотации бюджетам сельских поселений на выравнивание уровня бюджетной обеспеченности (из бюджета муниципального образования Черноморский район Республики Крым)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Субсидии бюджетам бюджетной системы Российской Федерации (межбюджетные субсидии)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Субвенции бюджетам бюджетной системы Российской Федерации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7956376" y="836712"/>
            <a:ext cx="720080" cy="1368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лево стрелка 11"/>
          <p:cNvSpPr/>
          <p:nvPr/>
        </p:nvSpPr>
        <p:spPr>
          <a:xfrm>
            <a:off x="323528" y="836712"/>
            <a:ext cx="792088" cy="1368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4283968" y="1268760"/>
            <a:ext cx="504056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940</Words>
  <Application>Microsoft Office PowerPoint</Application>
  <PresentationFormat>Экран (4:3)</PresentationFormat>
  <Paragraphs>140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БЮДЖЕТ ДЛЯ ГРАЖАН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ГРАЖАН</dc:title>
  <dc:creator>Admin</dc:creator>
  <cp:lastModifiedBy>Admin</cp:lastModifiedBy>
  <cp:revision>91</cp:revision>
  <dcterms:created xsi:type="dcterms:W3CDTF">2018-07-31T05:41:13Z</dcterms:created>
  <dcterms:modified xsi:type="dcterms:W3CDTF">2018-07-31T13:21:03Z</dcterms:modified>
</cp:coreProperties>
</file>