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9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07" autoAdjust="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2"/>
            <c:explosion val="55"/>
          </c:dPt>
          <c:cat>
            <c:strRef>
              <c:f>Лист1!$A$2:$A$4</c:f>
              <c:strCache>
                <c:ptCount val="3"/>
                <c:pt idx="0">
                  <c:v>Налоговые доходы - 547,66</c:v>
                </c:pt>
                <c:pt idx="1">
                  <c:v>Неналоговые доходы - 540,5</c:v>
                </c:pt>
                <c:pt idx="2">
                  <c:v>Безвозмездные поступления - 2696,336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547.66</c:v>
                </c:pt>
                <c:pt idx="1">
                  <c:v>540.5</c:v>
                </c:pt>
                <c:pt idx="2">
                  <c:v>2696.3360000000002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6056600235040153"/>
          <c:y val="0.26610411343184098"/>
          <c:w val="0.32972559623854236"/>
          <c:h val="0.467791773136318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explosion val="13"/>
          </c:dPt>
          <c:dPt>
            <c:idx val="2"/>
            <c:explosion val="20"/>
          </c:dPt>
          <c:cat>
            <c:strRef>
              <c:f>Лист1!$A$2:$A$5</c:f>
              <c:strCache>
                <c:ptCount val="4"/>
                <c:pt idx="0">
                  <c:v>Общегосударственные вопросы - 2330,353 тыс. руб.</c:v>
                </c:pt>
                <c:pt idx="1">
                  <c:v>Национальная оборона - 78,983 тыс. руб.</c:v>
                </c:pt>
                <c:pt idx="2">
                  <c:v>Жилищно-комунальное хозяйство - 1363,538 тыс. руб.</c:v>
                </c:pt>
                <c:pt idx="3">
                  <c:v>Культура - 11,622 тыс. руб.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2330.3530000000005</c:v>
                </c:pt>
                <c:pt idx="1">
                  <c:v>78.983000000000004</c:v>
                </c:pt>
                <c:pt idx="2">
                  <c:v>1363.538</c:v>
                </c:pt>
                <c:pt idx="3">
                  <c:v>116.22</c:v>
                </c:pt>
              </c:numCache>
            </c:numRef>
          </c:val>
        </c:ser>
      </c:pie3DChart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0.11927</cdr:x>
      <cdr:y>0.44643</cdr:y>
    </cdr:from>
    <cdr:to>
      <cdr:x>0.23853</cdr:x>
      <cdr:y>0.53571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36104" y="1800199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71 ,3%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0.34862</cdr:x>
      <cdr:y>0.21429</cdr:y>
    </cdr:from>
    <cdr:to>
      <cdr:x>0.45872</cdr:x>
      <cdr:y>0.28571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736304" y="864095"/>
          <a:ext cx="86409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14,4 % 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0.44037</cdr:x>
      <cdr:y>0.32143</cdr:y>
    </cdr:from>
    <cdr:to>
      <cdr:x>0.55046</cdr:x>
      <cdr:y>0.39286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456384" y="1296143"/>
          <a:ext cx="86409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14,3 % 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0.09751</cdr:x>
      <cdr:y>0.34043</cdr:y>
    </cdr:from>
    <cdr:to>
      <cdr:x>0.22</cdr:x>
      <cdr:y>0.4518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02432" y="1540768"/>
          <a:ext cx="100811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36,03 %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0.43</cdr:x>
      <cdr:y>0.38816</cdr:y>
    </cdr:from>
    <cdr:to>
      <cdr:x>0.5525</cdr:x>
      <cdr:y>0.56317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538736" y="1756792"/>
          <a:ext cx="1008112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61,57 %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0.255</cdr:x>
      <cdr:y>0.19724</cdr:y>
    </cdr:from>
    <cdr:to>
      <cdr:x>0.36875</cdr:x>
      <cdr:y>0.27679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098576" y="892696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0,30 %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0.11501</cdr:x>
      <cdr:y>0.6109</cdr:y>
    </cdr:from>
    <cdr:to>
      <cdr:x>0.21125</cdr:x>
      <cdr:y>0.69045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46448" y="2764904"/>
          <a:ext cx="79208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2,1 %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39F3E-EFBE-4836-8762-239684B0A19A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CA30C-5898-44F8-9D32-B9C75BF3A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3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70609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«БЮДЖЕТ ДЛЯ ГРАЖДАН» 2018 ГОД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84168" y="3284984"/>
            <a:ext cx="2880360" cy="1945178"/>
          </a:xfrm>
        </p:spPr>
      </p:pic>
      <p:sp>
        <p:nvSpPr>
          <p:cNvPr id="4" name="TextBox 3"/>
          <p:cNvSpPr txBox="1"/>
          <p:nvPr/>
        </p:nvSpPr>
        <p:spPr>
          <a:xfrm>
            <a:off x="395536" y="5805264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 ОКУНЁВСКОЕ СЕЛЬСКОЕ ПОСЕЛЕНИЕ ЧЕРНОМОРСКОГО РАЙОНА РЕСПУБЛИКИ КРЫМ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0170622_1646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212976"/>
            <a:ext cx="2736304" cy="2006842"/>
          </a:xfrm>
          <a:prstGeom prst="rect">
            <a:avLst/>
          </a:prstGeom>
        </p:spPr>
      </p:pic>
      <p:pic>
        <p:nvPicPr>
          <p:cNvPr id="8" name="Рисунок 7" descr="Photo33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2060848"/>
            <a:ext cx="2664296" cy="1890210"/>
          </a:xfrm>
          <a:prstGeom prst="rect">
            <a:avLst/>
          </a:prstGeom>
        </p:spPr>
      </p:pic>
      <p:pic>
        <p:nvPicPr>
          <p:cNvPr id="10" name="Рисунок 9" descr="обложка12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980728"/>
            <a:ext cx="2592288" cy="1762793"/>
          </a:xfrm>
          <a:prstGeom prst="rect">
            <a:avLst/>
          </a:prstGeom>
        </p:spPr>
      </p:pic>
      <p:pic>
        <p:nvPicPr>
          <p:cNvPr id="11" name="Рисунок 10" descr="aFOz6E6RIWU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84168" y="980728"/>
            <a:ext cx="2843807" cy="17281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859216" cy="1084982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003300"/>
                </a:solidFill>
              </a:rPr>
              <a:t>Основные сведения о межбюджетных отношениях в администрации Окунёвского сельского поселения </a:t>
            </a:r>
            <a:endParaRPr lang="ru-RU" sz="3100" b="1" i="1" dirty="0">
              <a:solidFill>
                <a:srgbClr val="0033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83568" y="1988840"/>
            <a:ext cx="7992888" cy="446449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763688" y="2564904"/>
            <a:ext cx="619268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отношения – это отношения между органами местного самоуправления сельского поселения и органами местного самоуправления муниципального района по формированию и использованию бюджетных средств, обеспечению бюджетного процесса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283968" y="1628800"/>
            <a:ext cx="792088" cy="792088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Структура доходной части бюджета Окунёвского сельского поселения на 2018 год, тыс. руб.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556792"/>
          <a:ext cx="8496944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РАСХОДЫ МЕСТНОГО БЮДЖЕТА</a:t>
            </a:r>
            <a:endParaRPr lang="ru-RU" sz="36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352928" cy="449736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		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Расходы местного бюджета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денежные средства, направляемые на финансовое обеспечение задач и функций органов местного самоуправления.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Расходы бюджета Окунёвского сельского поселения формируются по отдельным направлениям, необходимым для исполнения полномочий органов местного самоуправления сельского поселения в соответствии с Федеральным законом от 06.10.2003 № 131-ФЗ «Об общих принципах организации местного самоуправления в Российской Федерации».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Расходы бюджета Окунёвского сельского поселения на 2018 год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196752"/>
            <a:ext cx="849694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</a:t>
            </a:r>
          </a:p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ВНИМАНИЕ !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Уважаемые жители Окунёвского сельского поселения!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Эффективное, ответственное и прозрачное управление муниципальными финансами Окунёвского сельского поселения является базовым условием достижения  стратегических целей социально-экономического развития нашего сельского поселения. Одной их ключевых задач бюджетной политики Окунёвского сельского поселения является обеспечение прозрачности и открытости бюджетного процесса. </a:t>
            </a:r>
          </a:p>
          <a:p>
            <a:pPr algn="just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		Для привлечения большего количества жителей поселения к участию в обсуждению вопросов формирования бюджета Окунёвского сельского поселения Черноморского района и его исполнения разработан «Бюджет для граждан». «Бюджет для граждан» предназначен, прежде всего, для жителей, не обладающих специальными знаниями в сфере бюджетного законодательства. Информация, размещаемая в разделе «Бюджет для граждан», в доступной  форме знакомит граждан с основными целями, задачами и приоритетными направлениями бюджетной политики Окунёвского сельского поселения, с основными характеристиками бюджета поселения и результатами его исполнения. </a:t>
            </a:r>
          </a:p>
          <a:p>
            <a:pPr algn="just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		Надеемся, что предоставление бюджета и бюджетного процесса в понятной для жителей форме повысит уровень общественного участия граждан в бюджетном процессе Окунёвского сельского поселения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4114800" cy="1728192"/>
          </a:xfrm>
        </p:spPr>
        <p:txBody>
          <a:bodyPr>
            <a:noAutofit/>
          </a:bodyPr>
          <a:lstStyle/>
          <a:p>
            <a:pPr algn="l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 Окунёвское сельское поселение входит в состав Черноморского района Республики Крым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92896"/>
            <a:ext cx="4114800" cy="3633267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состав территории поселения входят пять населенных пунктов: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Окунёвка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Красносельское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Марьино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Громово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Знаменское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Административным центром является с. Окунёвка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Площадь территории поселения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составляет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mtClean="0"/>
              <a:t>14800,00 </a:t>
            </a:r>
            <a:r>
              <a:rPr lang="ru-RU" dirty="0" smtClean="0"/>
              <a:t>га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Численность населения – 1922 человека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_0001.JPG"/>
          <p:cNvPicPr>
            <a:picLocks noChangeAspect="1"/>
          </p:cNvPicPr>
          <p:nvPr/>
        </p:nvPicPr>
        <p:blipFill>
          <a:blip r:embed="rId2" cstate="print">
            <a:lum bright="14000" contrast="-19000"/>
          </a:blip>
          <a:stretch>
            <a:fillRect/>
          </a:stretch>
        </p:blipFill>
        <p:spPr>
          <a:xfrm>
            <a:off x="4644008" y="1700808"/>
            <a:ext cx="3885429" cy="2520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492896"/>
            <a:ext cx="8208912" cy="1440159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Каждый житель Окунёвского сельского поселения может принять участие в обсуждении проекта бюджета поселения и отчета о его исполнении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Монеты.jpg"/>
          <p:cNvPicPr>
            <a:picLocks noChangeAspect="1"/>
          </p:cNvPicPr>
          <p:nvPr/>
        </p:nvPicPr>
        <p:blipFill>
          <a:blip r:embed="rId2" cstate="print">
            <a:lum bright="14000" contrast="-26000"/>
          </a:blip>
          <a:stretch>
            <a:fillRect/>
          </a:stretch>
        </p:blipFill>
        <p:spPr>
          <a:xfrm>
            <a:off x="2483768" y="4005064"/>
            <a:ext cx="4248890" cy="2583392"/>
          </a:xfrm>
          <a:prstGeom prst="rect">
            <a:avLst/>
          </a:prstGeom>
        </p:spPr>
      </p:pic>
      <p:pic>
        <p:nvPicPr>
          <p:cNvPr id="5" name="Рисунок 4" descr="публичн. слуш..jpg"/>
          <p:cNvPicPr>
            <a:picLocks noChangeAspect="1"/>
          </p:cNvPicPr>
          <p:nvPr/>
        </p:nvPicPr>
        <p:blipFill>
          <a:blip r:embed="rId3" cstate="print">
            <a:lum bright="-8000" contrast="20000"/>
          </a:blip>
          <a:stretch>
            <a:fillRect/>
          </a:stretch>
        </p:blipFill>
        <p:spPr>
          <a:xfrm>
            <a:off x="755576" y="260648"/>
            <a:ext cx="3096344" cy="2160240"/>
          </a:xfrm>
          <a:prstGeom prst="rect">
            <a:avLst/>
          </a:prstGeom>
        </p:spPr>
      </p:pic>
      <p:pic>
        <p:nvPicPr>
          <p:cNvPr id="6" name="Рисунок 5" descr="бюджет.jpg"/>
          <p:cNvPicPr>
            <a:picLocks noChangeAspect="1"/>
          </p:cNvPicPr>
          <p:nvPr/>
        </p:nvPicPr>
        <p:blipFill>
          <a:blip r:embed="rId4" cstate="print">
            <a:lum bright="9000" contrast="-16000"/>
          </a:blip>
          <a:stretch>
            <a:fillRect/>
          </a:stretch>
        </p:blipFill>
        <p:spPr>
          <a:xfrm>
            <a:off x="5436096" y="188640"/>
            <a:ext cx="2952328" cy="22584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136904" cy="64807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 Окунёвского сельского поселения в 2018 году направлен на решение следующих задач: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1"/>
            <a:ext cx="8363272" cy="532655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Обеспечение сбалансированности местного бюджета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420888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Повышение объективности и качества бюджетного планирования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3573016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Соответствие финансовых возможностей сельского поселения ключевым направлениям развития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4725144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Повышение прозрачности и открытости бюджетного процесса 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332656"/>
            <a:ext cx="4269160" cy="1584176"/>
          </a:xfrm>
        </p:spPr>
        <p:txBody>
          <a:bodyPr>
            <a:noAutofit/>
          </a:bodyPr>
          <a:lstStyle/>
          <a:p>
            <a:pPr algn="l"/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бюджета Окунёвского сельского поселения Черноморского района Республики Крым – денежные средства, поступающие в бюджет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1700808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бюджета Окунёвского сельского поселения Черноморского района Республики Крым – денежные средства, выплачиваемые из бюджета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976" y="3140968"/>
            <a:ext cx="44644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это превышение доходов над расходами. При его наличии принимается решение  как использовать: накапливать резервы, остатки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4869160"/>
            <a:ext cx="45365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превышение расходов над доходами. При его наличии принимается решение об источниках покрытия дефицита: использовать имеющиеся остатки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дефицит профици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284984"/>
            <a:ext cx="3816424" cy="3170969"/>
          </a:xfrm>
          <a:prstGeom prst="rect">
            <a:avLst/>
          </a:prstGeom>
        </p:spPr>
      </p:pic>
      <p:pic>
        <p:nvPicPr>
          <p:cNvPr id="8" name="Рисунок 7" descr="доходы расход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687" y="260648"/>
            <a:ext cx="3787621" cy="28803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  <a:ln w="57150">
            <a:solidFill>
              <a:srgbClr val="002060"/>
            </a:solidFill>
          </a:ln>
        </p:spPr>
        <p:txBody>
          <a:bodyPr>
            <a:no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Бюджетный процесс – ежегодное формирование и исполнение бюджета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772816"/>
            <a:ext cx="4248472" cy="1008112"/>
          </a:xfrm>
          <a:solidFill>
            <a:schemeClr val="tx2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Составление проекта бюджета Окунёвского сельского поселения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645024"/>
            <a:ext cx="4320480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71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Утверждение бюджета Окунёвского сельского поселения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195736" y="2996952"/>
            <a:ext cx="64807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2123728" y="4797152"/>
            <a:ext cx="57606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51520" y="5445224"/>
            <a:ext cx="4392488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Исполнение бюджета Окунёвского сельского поселения в текущем году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8024" y="1772816"/>
            <a:ext cx="4104456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Составление и рассмотрение бюджетной отчетности  бюджета Окунёвского сельского поселения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6372200" y="2996952"/>
            <a:ext cx="57606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860032" y="3645024"/>
            <a:ext cx="4032448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Утверждение бюджетной отчетности  бюджета Окунёвского сельского поселения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6516216" y="4869160"/>
            <a:ext cx="50405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860032" y="5445224"/>
            <a:ext cx="4104456" cy="70788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571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Муниципальный финансовый контроль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чем основано составление проекта бюджета Окунёвского сельского поселения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348880"/>
            <a:ext cx="2448272" cy="3744416"/>
          </a:xfrm>
          <a:solidFill>
            <a:schemeClr val="tx2">
              <a:lumMod val="40000"/>
              <a:lumOff val="60000"/>
            </a:schemeClr>
          </a:solidFill>
          <a:ln w="76200">
            <a:solidFill>
              <a:srgbClr val="00B0F0"/>
            </a:solidFill>
          </a:ln>
        </p:spPr>
        <p:txBody>
          <a:bodyPr>
            <a:norm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Бюджетное послание Президента Российской Федерации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988840"/>
            <a:ext cx="648072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1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3491880" y="1988840"/>
            <a:ext cx="2448272" cy="34778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Прогноз социально-экономического развития Окунёвского сельского поселения Черноморского района Республики Крым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0192" y="2420888"/>
            <a:ext cx="2592288" cy="3600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1484784"/>
            <a:ext cx="648072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2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76" y="2060848"/>
            <a:ext cx="576064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3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МЕСТНОГО БЮДЖЕТА</a:t>
            </a:r>
            <a:endParaRPr lang="ru-RU" sz="3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3034680" cy="1224135"/>
          </a:xfr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Налоговые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доходы</a:t>
            </a:r>
          </a:p>
          <a:p>
            <a:pPr algn="ctr">
              <a:spcBef>
                <a:spcPts val="0"/>
              </a:spcBef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1412776"/>
            <a:ext cx="2160240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  <a:p>
            <a:pPr algn="ctr"/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300192" y="1412776"/>
            <a:ext cx="2448272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763688" y="2780928"/>
            <a:ext cx="576064" cy="57606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427984" y="2708920"/>
            <a:ext cx="648072" cy="648072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092280" y="2780928"/>
            <a:ext cx="648072" cy="57606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39552" y="3501008"/>
            <a:ext cx="2952328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Все налоги, поступления, которых предусмотрено налоговым законодательством, пени и штрафы, взимаемые за нарушение налогового законодательства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07904" y="3501008"/>
            <a:ext cx="2448272" cy="280076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Доходы от использования имущества находящегося в муниципальной  собственности, от передачи в аренду земельных участков, продажи имущества, а также от иных платежей в виде пени, штрафов за нарушение законодательства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2200" y="3501008"/>
            <a:ext cx="2376264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Средства, получаемые из других  бюджетов (дотации, субсидии, субвенции, и иные межбюджетные трансферты)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244</TotalTime>
  <Words>451</Words>
  <Application>Microsoft Office PowerPoint</Application>
  <PresentationFormat>Экран (4:3)</PresentationFormat>
  <Paragraphs>75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«БЮДЖЕТ ДЛЯ ГРАЖДАН» 2018 ГОД</vt:lpstr>
      <vt:lpstr>Уважаемые жители Окунёвского сельского поселения!</vt:lpstr>
      <vt:lpstr>Муниципальное образование Окунёвское сельское поселение входит в состав Черноморского района Республики Крым</vt:lpstr>
      <vt:lpstr>Слайд 4</vt:lpstr>
      <vt:lpstr>Бюджет Окунёвского сельского поселения в 2018 году направлен на решение следующих задач:</vt:lpstr>
      <vt:lpstr>Доходы бюджета Окунёвского сельского поселения Черноморского района Республики Крым – денежные средства, поступающие в бюджет </vt:lpstr>
      <vt:lpstr>Бюджетный процесс – ежегодное формирование и исполнение бюджета</vt:lpstr>
      <vt:lpstr>На чем основано составление проекта бюджета Окунёвского сельского поселения</vt:lpstr>
      <vt:lpstr>ДОХОДЫ МЕСТНОГО БЮДЖЕТА</vt:lpstr>
      <vt:lpstr>Основные сведения о межбюджетных отношениях в администрации Окунёвского сельского поселения </vt:lpstr>
      <vt:lpstr>Структура доходной части бюджета Окунёвского сельского поселения на 2018 год, тыс. руб.</vt:lpstr>
      <vt:lpstr>РАСХОДЫ МЕСТНОГО БЮДЖЕТА</vt:lpstr>
      <vt:lpstr>Расходы бюджета Окунёвского сельского поселения на 2018 год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71</cp:revision>
  <dcterms:created xsi:type="dcterms:W3CDTF">2017-11-21T07:16:21Z</dcterms:created>
  <dcterms:modified xsi:type="dcterms:W3CDTF">2017-11-21T15:04:35Z</dcterms:modified>
</cp:coreProperties>
</file>